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97" r:id="rId2"/>
    <p:sldId id="402" r:id="rId3"/>
    <p:sldId id="404" r:id="rId4"/>
    <p:sldId id="412" r:id="rId5"/>
    <p:sldId id="405" r:id="rId6"/>
    <p:sldId id="406" r:id="rId7"/>
    <p:sldId id="407" r:id="rId8"/>
    <p:sldId id="408" r:id="rId9"/>
    <p:sldId id="409" r:id="rId10"/>
    <p:sldId id="413" r:id="rId11"/>
  </p:sldIdLst>
  <p:sldSz cx="9144000" cy="5143500" type="screen16x9"/>
  <p:notesSz cx="6810375" cy="9942513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E588"/>
    <a:srgbClr val="93C759"/>
    <a:srgbClr val="FFA3E0"/>
    <a:srgbClr val="FFB400"/>
    <a:srgbClr val="FFFF6A"/>
    <a:srgbClr val="00B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86" autoAdjust="0"/>
    <p:restoredTop sz="86373" autoAdjust="0"/>
  </p:normalViewPr>
  <p:slideViewPr>
    <p:cSldViewPr>
      <p:cViewPr varScale="1">
        <p:scale>
          <a:sx n="76" d="100"/>
          <a:sy n="76" d="100"/>
        </p:scale>
        <p:origin x="1392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CC70FE-572A-4124-AECA-6FE28A78DC3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0793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3" y="746125"/>
            <a:ext cx="662463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8D4596-E955-4D0F-8240-B71D80191A8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53679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53643-BB36-43F4-AFD2-35E7F1A1550D}" type="slidenum">
              <a:rPr lang="nl-NL"/>
              <a:pPr/>
              <a:t>1</a:t>
            </a:fld>
            <a:endParaRPr lang="nl-NL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24637" cy="372745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53643-BB36-43F4-AFD2-35E7F1A1550D}" type="slidenum">
              <a:rPr lang="nl-NL"/>
              <a:pPr/>
              <a:t>2</a:t>
            </a:fld>
            <a:endParaRPr lang="nl-NL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24637" cy="372745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53643-BB36-43F4-AFD2-35E7F1A1550D}" type="slidenum">
              <a:rPr lang="nl-NL"/>
              <a:pPr/>
              <a:t>3</a:t>
            </a:fld>
            <a:endParaRPr lang="nl-NL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24637" cy="372745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53643-BB36-43F4-AFD2-35E7F1A1550D}" type="slidenum">
              <a:rPr lang="nl-NL"/>
              <a:pPr/>
              <a:t>4</a:t>
            </a:fld>
            <a:endParaRPr lang="nl-NL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24637" cy="372745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53643-BB36-43F4-AFD2-35E7F1A1550D}" type="slidenum">
              <a:rPr lang="nl-NL"/>
              <a:pPr/>
              <a:t>5</a:t>
            </a:fld>
            <a:endParaRPr lang="nl-NL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24637" cy="372745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53643-BB36-43F4-AFD2-35E7F1A1550D}" type="slidenum">
              <a:rPr lang="nl-NL"/>
              <a:pPr/>
              <a:t>6</a:t>
            </a:fld>
            <a:endParaRPr lang="nl-NL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24637" cy="372745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53643-BB36-43F4-AFD2-35E7F1A1550D}" type="slidenum">
              <a:rPr lang="nl-NL"/>
              <a:pPr/>
              <a:t>9</a:t>
            </a:fld>
            <a:endParaRPr lang="nl-NL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24637" cy="372745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53643-BB36-43F4-AFD2-35E7F1A1550D}" type="slidenum">
              <a:rPr lang="nl-NL"/>
              <a:pPr/>
              <a:t>10</a:t>
            </a:fld>
            <a:endParaRPr lang="nl-NL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24637" cy="372745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gfsffga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005F1-CDF4-4A35-82B2-9D8AF5640234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gfsffga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4CE97-5714-4253-8AC6-13BC76A1962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gfsffga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F8E95-C2D0-430A-BCA9-31787A4A394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gfsffga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A936F085-E3C4-4648-89C8-E17E5B370AE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gfsffga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A8700-9423-4FDF-A64D-666AB068E7E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gfsffga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F3BD6-8977-415D-9EB2-2811BE2D319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gfsffga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39D0F-2D6B-4180-B949-E90D49D3D1C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gfsffga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5A7ED-B729-42E4-83BA-7CD67C026CD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gfsffga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E44B7-2864-41E8-9359-70D3A77832F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gfsffga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3C2BF-C043-4BF3-9F29-43EBA22B85B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gfsffga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5CC29-281C-4BF1-8180-CD898BE3E12D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gfsffga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72045-0997-4EB1-875A-4B6973EFDE9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nl-NL"/>
              <a:t>gfsffga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CC34DB-00F4-49BE-8E3E-DE795149052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3079" name="Picture 7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-58738" y="-8335"/>
            <a:ext cx="9255126" cy="521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75606"/>
            <a:ext cx="9144000" cy="2232695"/>
          </a:xfrm>
        </p:spPr>
        <p:txBody>
          <a:bodyPr/>
          <a:lstStyle/>
          <a:p>
            <a:r>
              <a:rPr lang="en-US" sz="4000" b="1" dirty="0"/>
              <a:t>Brave space</a:t>
            </a:r>
            <a:endParaRPr lang="en-US" sz="3600" dirty="0"/>
          </a:p>
        </p:txBody>
      </p:sp>
      <p:pic>
        <p:nvPicPr>
          <p:cNvPr id="4" name="Afbeelding 3" descr="Afbeelding met bloem&#10;&#10;Automatisch gegenereerde beschrijving">
            <a:extLst>
              <a:ext uri="{FF2B5EF4-FFF2-40B4-BE49-F238E27FC236}">
                <a16:creationId xmlns:a16="http://schemas.microsoft.com/office/drawing/2014/main" id="{D1A5F919-AEB8-42E0-830B-E5E624E9EED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3" r="82157" b="31048"/>
          <a:stretch/>
        </p:blipFill>
        <p:spPr>
          <a:xfrm>
            <a:off x="3851920" y="4189699"/>
            <a:ext cx="1152128" cy="75980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De brave space </a:t>
            </a:r>
            <a:r>
              <a:rPr lang="en-US" sz="4000" b="1" dirty="0" err="1"/>
              <a:t>onderhouden</a:t>
            </a:r>
            <a:endParaRPr lang="en-US" sz="3600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Regelmatige check ins.</a:t>
            </a:r>
            <a:endParaRPr lang="nl-NL" sz="2400" dirty="0">
              <a:sym typeface="Wingdings" panose="05000000000000000000" pitchFamily="2" charset="2"/>
            </a:endParaRPr>
          </a:p>
          <a:p>
            <a:r>
              <a:rPr lang="nl-NL" sz="2400" dirty="0">
                <a:sym typeface="Wingdings" panose="05000000000000000000" pitchFamily="2" charset="2"/>
              </a:rPr>
              <a:t>Ruimte om te </a:t>
            </a:r>
            <a:r>
              <a:rPr lang="nl-NL" sz="2400">
                <a:sym typeface="Wingdings" panose="05000000000000000000" pitchFamily="2" charset="2"/>
              </a:rPr>
              <a:t>reflecteren als groep</a:t>
            </a:r>
            <a:r>
              <a:rPr lang="nl-NL" sz="2400" dirty="0">
                <a:sym typeface="Wingdings" panose="05000000000000000000" pitchFamily="2" charset="2"/>
              </a:rPr>
              <a:t>.</a:t>
            </a:r>
          </a:p>
          <a:p>
            <a:r>
              <a:rPr lang="nl-NL" sz="2400" dirty="0">
                <a:sym typeface="Wingdings" panose="05000000000000000000" pitchFamily="2" charset="2"/>
              </a:rPr>
              <a:t>Focus op ‘</a:t>
            </a:r>
            <a:r>
              <a:rPr lang="nl-NL" sz="2400" dirty="0" err="1">
                <a:sym typeface="Wingdings" panose="05000000000000000000" pitchFamily="2" charset="2"/>
              </a:rPr>
              <a:t>growth</a:t>
            </a:r>
            <a:r>
              <a:rPr lang="nl-NL" sz="2400" dirty="0">
                <a:sym typeface="Wingdings" panose="05000000000000000000" pitchFamily="2" charset="2"/>
              </a:rPr>
              <a:t> </a:t>
            </a:r>
            <a:r>
              <a:rPr lang="nl-NL" sz="2400" dirty="0" err="1">
                <a:sym typeface="Wingdings" panose="05000000000000000000" pitchFamily="2" charset="2"/>
              </a:rPr>
              <a:t>mindset</a:t>
            </a:r>
            <a:r>
              <a:rPr lang="nl-NL" sz="2400" dirty="0">
                <a:sym typeface="Wingdings" panose="05000000000000000000" pitchFamily="2" charset="2"/>
              </a:rPr>
              <a:t>’ </a:t>
            </a:r>
            <a:r>
              <a:rPr lang="nl-NL" sz="2400" dirty="0" err="1">
                <a:sym typeface="Wingdings" panose="05000000000000000000" pitchFamily="2" charset="2"/>
              </a:rPr>
              <a:t>ipv</a:t>
            </a:r>
            <a:r>
              <a:rPr lang="nl-NL" sz="2400" dirty="0">
                <a:sym typeface="Wingdings" panose="05000000000000000000" pitchFamily="2" charset="2"/>
              </a:rPr>
              <a:t> ‘</a:t>
            </a:r>
            <a:r>
              <a:rPr lang="nl-NL" sz="2400" dirty="0" err="1">
                <a:sym typeface="Wingdings" panose="05000000000000000000" pitchFamily="2" charset="2"/>
              </a:rPr>
              <a:t>fixed</a:t>
            </a:r>
            <a:r>
              <a:rPr lang="nl-NL" sz="2400" dirty="0">
                <a:sym typeface="Wingdings" panose="05000000000000000000" pitchFamily="2" charset="2"/>
              </a:rPr>
              <a:t> </a:t>
            </a:r>
            <a:r>
              <a:rPr lang="nl-NL" sz="2400" dirty="0" err="1">
                <a:sym typeface="Wingdings" panose="05000000000000000000" pitchFamily="2" charset="2"/>
              </a:rPr>
              <a:t>mindset</a:t>
            </a:r>
            <a:r>
              <a:rPr lang="nl-NL" sz="2400" dirty="0">
                <a:sym typeface="Wingdings" panose="05000000000000000000" pitchFamily="2" charset="2"/>
              </a:rPr>
              <a:t>’.</a:t>
            </a:r>
          </a:p>
          <a:p>
            <a:r>
              <a:rPr lang="nl-NL" sz="2400" dirty="0">
                <a:sym typeface="Wingdings" panose="05000000000000000000" pitchFamily="2" charset="2"/>
              </a:rPr>
              <a:t>De brave </a:t>
            </a:r>
            <a:r>
              <a:rPr lang="nl-NL" sz="2400" dirty="0" err="1">
                <a:sym typeface="Wingdings" panose="05000000000000000000" pitchFamily="2" charset="2"/>
              </a:rPr>
              <a:t>space</a:t>
            </a:r>
            <a:r>
              <a:rPr lang="nl-NL" sz="2400" dirty="0">
                <a:sym typeface="Wingdings" panose="05000000000000000000" pitchFamily="2" charset="2"/>
              </a:rPr>
              <a:t> beschouwen als een proces waarbij de randvoorwaarden zich kunnen ontwikkelen.</a:t>
            </a:r>
          </a:p>
        </p:txBody>
      </p:sp>
      <p:pic>
        <p:nvPicPr>
          <p:cNvPr id="5" name="Afbeelding 4" descr="Afbeelding met bloem&#10;&#10;Automatisch gegenereerde beschrijving">
            <a:extLst>
              <a:ext uri="{FF2B5EF4-FFF2-40B4-BE49-F238E27FC236}">
                <a16:creationId xmlns:a16="http://schemas.microsoft.com/office/drawing/2014/main" id="{D1A5F919-AEB8-42E0-830B-E5E624E9EED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3" r="82157" b="31048"/>
          <a:stretch/>
        </p:blipFill>
        <p:spPr>
          <a:xfrm>
            <a:off x="3851920" y="4189699"/>
            <a:ext cx="1152128" cy="75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26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467544" y="1059582"/>
            <a:ext cx="4040188" cy="479822"/>
          </a:xfr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/>
              <a:t>Safe </a:t>
            </a:r>
            <a:r>
              <a:rPr lang="nl-NL" dirty="0" err="1"/>
              <a:t>space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457200" y="1707654"/>
            <a:ext cx="4040188" cy="2376264"/>
          </a:xfr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nl-NL" sz="2000" dirty="0"/>
              <a:t>Focus op emoties en gevoel</a:t>
            </a:r>
          </a:p>
          <a:p>
            <a:r>
              <a:rPr lang="nl-NL" sz="2000" dirty="0"/>
              <a:t>Politiek is persoonlijk</a:t>
            </a:r>
          </a:p>
          <a:p>
            <a:r>
              <a:rPr lang="nl-NL" sz="2000" dirty="0"/>
              <a:t>Cancel culture</a:t>
            </a:r>
          </a:p>
          <a:p>
            <a:pPr marL="0" indent="0">
              <a:buNone/>
            </a:pPr>
            <a:endParaRPr lang="nl-NL" sz="2000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>
          <a:xfrm>
            <a:off x="4644008" y="1059582"/>
            <a:ext cx="4247452" cy="47982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/>
              <a:t>Brave </a:t>
            </a:r>
            <a:r>
              <a:rPr lang="nl-NL" dirty="0" err="1"/>
              <a:t>space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645028" y="1707654"/>
            <a:ext cx="4247452" cy="237626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nl-NL" sz="2000" dirty="0"/>
              <a:t>Focus op argumenten en inhoud</a:t>
            </a:r>
          </a:p>
          <a:p>
            <a:r>
              <a:rPr lang="nl-NL" sz="2000" dirty="0"/>
              <a:t>Politiek is institutionele macht</a:t>
            </a:r>
          </a:p>
          <a:p>
            <a:r>
              <a:rPr lang="nl-NL" sz="2000" dirty="0"/>
              <a:t>Accountability culture</a:t>
            </a:r>
          </a:p>
        </p:txBody>
      </p:sp>
      <p:pic>
        <p:nvPicPr>
          <p:cNvPr id="9" name="Afbeelding 8" descr="Afbeelding met bloem&#10;&#10;Automatisch gegenereerde beschrijving">
            <a:extLst>
              <a:ext uri="{FF2B5EF4-FFF2-40B4-BE49-F238E27FC236}">
                <a16:creationId xmlns:a16="http://schemas.microsoft.com/office/drawing/2014/main" id="{D1A5F919-AEB8-42E0-830B-E5E624E9EED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3" r="82157" b="31048"/>
          <a:stretch/>
        </p:blipFill>
        <p:spPr>
          <a:xfrm>
            <a:off x="3851920" y="4189699"/>
            <a:ext cx="1152128" cy="75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90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Brave space</a:t>
            </a:r>
            <a:endParaRPr lang="en-US" sz="3600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Ruimte</a:t>
            </a:r>
            <a:r>
              <a:rPr lang="en-US" sz="2000" dirty="0"/>
              <a:t> voor </a:t>
            </a:r>
            <a:r>
              <a:rPr lang="en-US" sz="2000" dirty="0" err="1"/>
              <a:t>diversiteit</a:t>
            </a:r>
            <a:r>
              <a:rPr lang="en-US" sz="2000" dirty="0"/>
              <a:t> en </a:t>
            </a:r>
            <a:r>
              <a:rPr lang="en-US" sz="2000" dirty="0" err="1"/>
              <a:t>verschillende</a:t>
            </a:r>
            <a:r>
              <a:rPr lang="en-US" sz="2000" dirty="0"/>
              <a:t> </a:t>
            </a:r>
            <a:r>
              <a:rPr lang="en-US" sz="2000" dirty="0" err="1"/>
              <a:t>politieke</a:t>
            </a:r>
            <a:r>
              <a:rPr lang="en-US" sz="2000" dirty="0"/>
              <a:t> </a:t>
            </a:r>
            <a:r>
              <a:rPr lang="en-US" sz="2000" dirty="0" err="1"/>
              <a:t>standpunten</a:t>
            </a:r>
            <a:endParaRPr lang="en-US" sz="2000" dirty="0"/>
          </a:p>
          <a:p>
            <a:r>
              <a:rPr lang="en-US" sz="2000" dirty="0" err="1"/>
              <a:t>Expliciete</a:t>
            </a:r>
            <a:r>
              <a:rPr lang="en-US" sz="2000" dirty="0"/>
              <a:t> </a:t>
            </a:r>
            <a:r>
              <a:rPr lang="en-US" sz="2000" dirty="0" err="1"/>
              <a:t>randvoorwaarden</a:t>
            </a:r>
            <a:r>
              <a:rPr lang="en-US" sz="2000" dirty="0"/>
              <a:t> voor </a:t>
            </a:r>
            <a:r>
              <a:rPr lang="en-US" sz="2000" dirty="0" err="1"/>
              <a:t>veilige</a:t>
            </a:r>
            <a:r>
              <a:rPr lang="en-US" sz="2000" dirty="0"/>
              <a:t> setting</a:t>
            </a:r>
          </a:p>
          <a:p>
            <a:r>
              <a:rPr lang="en-US" sz="2000" dirty="0" err="1"/>
              <a:t>Bewustzijn</a:t>
            </a:r>
            <a:r>
              <a:rPr lang="en-US" sz="2000" dirty="0"/>
              <a:t> van context</a:t>
            </a:r>
          </a:p>
          <a:p>
            <a:r>
              <a:rPr lang="en-US" sz="2000" dirty="0" err="1"/>
              <a:t>Onderscheid</a:t>
            </a:r>
            <a:r>
              <a:rPr lang="en-US" sz="2000" dirty="0"/>
              <a:t> </a:t>
            </a:r>
            <a:r>
              <a:rPr lang="en-US" sz="2000" dirty="0" err="1"/>
              <a:t>tussen</a:t>
            </a:r>
            <a:r>
              <a:rPr lang="en-US" sz="2000" dirty="0"/>
              <a:t> </a:t>
            </a:r>
            <a:r>
              <a:rPr lang="en-US" sz="2000" dirty="0" err="1"/>
              <a:t>mensen</a:t>
            </a:r>
            <a:r>
              <a:rPr lang="en-US" sz="2000" dirty="0"/>
              <a:t> en </a:t>
            </a:r>
            <a:r>
              <a:rPr lang="en-US" sz="2000" dirty="0" err="1"/>
              <a:t>macht</a:t>
            </a:r>
            <a:endParaRPr lang="en-US" sz="2000" dirty="0"/>
          </a:p>
          <a:p>
            <a:r>
              <a:rPr lang="en-US" sz="2000" dirty="0" err="1"/>
              <a:t>Ruimte</a:t>
            </a:r>
            <a:r>
              <a:rPr lang="en-US" sz="2000" dirty="0"/>
              <a:t> voor ‘agree to disagree’</a:t>
            </a:r>
          </a:p>
        </p:txBody>
      </p:sp>
      <p:pic>
        <p:nvPicPr>
          <p:cNvPr id="4" name="Afbeelding 3" descr="Afbeelding met bloem&#10;&#10;Automatisch gegenereerde beschrijving">
            <a:extLst>
              <a:ext uri="{FF2B5EF4-FFF2-40B4-BE49-F238E27FC236}">
                <a16:creationId xmlns:a16="http://schemas.microsoft.com/office/drawing/2014/main" id="{D1A5F919-AEB8-42E0-830B-E5E624E9EED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3" r="82157" b="31048"/>
          <a:stretch/>
        </p:blipFill>
        <p:spPr>
          <a:xfrm>
            <a:off x="3851920" y="4189699"/>
            <a:ext cx="1152128" cy="75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49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75606"/>
            <a:ext cx="9144000" cy="2232695"/>
          </a:xfrm>
        </p:spPr>
        <p:txBody>
          <a:bodyPr/>
          <a:lstStyle/>
          <a:p>
            <a:r>
              <a:rPr lang="en-US" sz="4000" b="1" dirty="0"/>
              <a:t>Brave space in de </a:t>
            </a:r>
            <a:r>
              <a:rPr lang="en-US" sz="4000" b="1" dirty="0" err="1"/>
              <a:t>praktijk</a:t>
            </a:r>
            <a:endParaRPr lang="en-US" sz="3600" dirty="0"/>
          </a:p>
        </p:txBody>
      </p:sp>
      <p:pic>
        <p:nvPicPr>
          <p:cNvPr id="4" name="Afbeelding 3" descr="Afbeelding met bloem&#10;&#10;Automatisch gegenereerde beschrijving">
            <a:extLst>
              <a:ext uri="{FF2B5EF4-FFF2-40B4-BE49-F238E27FC236}">
                <a16:creationId xmlns:a16="http://schemas.microsoft.com/office/drawing/2014/main" id="{D1A5F919-AEB8-42E0-830B-E5E624E9EED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3" r="82157" b="31048"/>
          <a:stretch/>
        </p:blipFill>
        <p:spPr>
          <a:xfrm>
            <a:off x="3851920" y="4189699"/>
            <a:ext cx="1152128" cy="75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664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75606"/>
            <a:ext cx="9144000" cy="2232695"/>
          </a:xfrm>
        </p:spPr>
        <p:txBody>
          <a:bodyPr/>
          <a:lstStyle/>
          <a:p>
            <a:r>
              <a:rPr lang="en-US" sz="4000" b="1" dirty="0" err="1"/>
              <a:t>Waar</a:t>
            </a:r>
            <a:r>
              <a:rPr lang="en-US" sz="4000" b="1" dirty="0"/>
              <a:t> begin </a:t>
            </a:r>
            <a:r>
              <a:rPr lang="en-US" sz="4000" b="1" dirty="0" err="1"/>
              <a:t>jij</a:t>
            </a:r>
            <a:r>
              <a:rPr lang="en-US" sz="4000" b="1" dirty="0"/>
              <a:t>?</a:t>
            </a:r>
            <a:endParaRPr lang="en-US" sz="3600" dirty="0"/>
          </a:p>
        </p:txBody>
      </p:sp>
      <p:pic>
        <p:nvPicPr>
          <p:cNvPr id="4" name="Afbeelding 3" descr="Afbeelding met bloem&#10;&#10;Automatisch gegenereerde beschrijving">
            <a:extLst>
              <a:ext uri="{FF2B5EF4-FFF2-40B4-BE49-F238E27FC236}">
                <a16:creationId xmlns:a16="http://schemas.microsoft.com/office/drawing/2014/main" id="{D1A5F919-AEB8-42E0-830B-E5E624E9EED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3" r="82157" b="31048"/>
          <a:stretch/>
        </p:blipFill>
        <p:spPr>
          <a:xfrm>
            <a:off x="3851920" y="4189699"/>
            <a:ext cx="1152128" cy="75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717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75606"/>
            <a:ext cx="9144000" cy="2232695"/>
          </a:xfrm>
        </p:spPr>
        <p:txBody>
          <a:bodyPr/>
          <a:lstStyle/>
          <a:p>
            <a:r>
              <a:rPr lang="en-US" sz="4000" b="1" dirty="0"/>
              <a:t>Getting comfortable</a:t>
            </a:r>
            <a:br>
              <a:rPr lang="en-US" sz="4000" b="1" dirty="0"/>
            </a:br>
            <a:r>
              <a:rPr lang="en-US" sz="4000" b="1" dirty="0"/>
              <a:t>with the uncomfortable</a:t>
            </a:r>
            <a:endParaRPr lang="en-US" sz="3600" dirty="0"/>
          </a:p>
        </p:txBody>
      </p:sp>
      <p:pic>
        <p:nvPicPr>
          <p:cNvPr id="5" name="Afbeelding 4" descr="Afbeelding met bloem&#10;&#10;Automatisch gegenereerde beschrijving">
            <a:extLst>
              <a:ext uri="{FF2B5EF4-FFF2-40B4-BE49-F238E27FC236}">
                <a16:creationId xmlns:a16="http://schemas.microsoft.com/office/drawing/2014/main" id="{D1A5F919-AEB8-42E0-830B-E5E624E9EED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3" r="82157" b="31048"/>
          <a:stretch/>
        </p:blipFill>
        <p:spPr>
          <a:xfrm>
            <a:off x="3851920" y="4189699"/>
            <a:ext cx="1152128" cy="75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741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al 11"/>
          <p:cNvSpPr/>
          <p:nvPr/>
        </p:nvSpPr>
        <p:spPr>
          <a:xfrm>
            <a:off x="611188" y="123825"/>
            <a:ext cx="8064500" cy="39608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nl-NL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Ovaal 10"/>
          <p:cNvSpPr/>
          <p:nvPr/>
        </p:nvSpPr>
        <p:spPr>
          <a:xfrm>
            <a:off x="684213" y="663575"/>
            <a:ext cx="6048375" cy="29527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nl-NL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Ovaal 7"/>
          <p:cNvSpPr/>
          <p:nvPr/>
        </p:nvSpPr>
        <p:spPr>
          <a:xfrm>
            <a:off x="827088" y="1131888"/>
            <a:ext cx="3600450" cy="20161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nl-NL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kstvak 12"/>
          <p:cNvSpPr txBox="1">
            <a:spLocks noChangeArrowheads="1"/>
          </p:cNvSpPr>
          <p:nvPr/>
        </p:nvSpPr>
        <p:spPr bwMode="auto">
          <a:xfrm>
            <a:off x="1258888" y="1851025"/>
            <a:ext cx="26654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altLang="nl-NL" b="1"/>
              <a:t>COMFORT</a:t>
            </a:r>
          </a:p>
          <a:p>
            <a:pPr algn="ctr" eaLnBrk="1" hangingPunct="1"/>
            <a:r>
              <a:rPr lang="nl-NL" altLang="nl-NL" b="1"/>
              <a:t>ZONE</a:t>
            </a:r>
          </a:p>
        </p:txBody>
      </p:sp>
      <p:sp>
        <p:nvSpPr>
          <p:cNvPr id="14" name="Tekstvak 13"/>
          <p:cNvSpPr txBox="1">
            <a:spLocks noChangeArrowheads="1"/>
          </p:cNvSpPr>
          <p:nvPr/>
        </p:nvSpPr>
        <p:spPr bwMode="auto">
          <a:xfrm>
            <a:off x="4427538" y="1854200"/>
            <a:ext cx="26654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altLang="nl-NL" b="1"/>
              <a:t>STRETCH</a:t>
            </a:r>
          </a:p>
          <a:p>
            <a:pPr algn="ctr" eaLnBrk="1" hangingPunct="1"/>
            <a:r>
              <a:rPr lang="nl-NL" altLang="nl-NL" b="1"/>
              <a:t>ZONE</a:t>
            </a:r>
          </a:p>
        </p:txBody>
      </p:sp>
      <p:sp>
        <p:nvSpPr>
          <p:cNvPr id="15" name="Tekstvak 14"/>
          <p:cNvSpPr txBox="1">
            <a:spLocks noChangeArrowheads="1"/>
          </p:cNvSpPr>
          <p:nvPr/>
        </p:nvSpPr>
        <p:spPr bwMode="auto">
          <a:xfrm>
            <a:off x="7451725" y="1781175"/>
            <a:ext cx="26654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b="1"/>
              <a:t>PANIC</a:t>
            </a:r>
          </a:p>
          <a:p>
            <a:pPr eaLnBrk="1" hangingPunct="1"/>
            <a:r>
              <a:rPr lang="nl-NL" altLang="nl-NL" b="1"/>
              <a:t>ZONE</a:t>
            </a:r>
          </a:p>
        </p:txBody>
      </p:sp>
      <p:sp>
        <p:nvSpPr>
          <p:cNvPr id="16" name="PIJL-RECHTS 15"/>
          <p:cNvSpPr/>
          <p:nvPr/>
        </p:nvSpPr>
        <p:spPr>
          <a:xfrm>
            <a:off x="3635375" y="2020888"/>
            <a:ext cx="1008063" cy="23653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7" name="PIJL-RECHTS 16"/>
          <p:cNvSpPr/>
          <p:nvPr/>
        </p:nvSpPr>
        <p:spPr>
          <a:xfrm>
            <a:off x="6443663" y="2020888"/>
            <a:ext cx="1008062" cy="23653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20" name="Afbeelding 19" descr="Afbeelding met bloem&#10;&#10;Automatisch gegenereerde beschrijving">
            <a:extLst>
              <a:ext uri="{FF2B5EF4-FFF2-40B4-BE49-F238E27FC236}">
                <a16:creationId xmlns:a16="http://schemas.microsoft.com/office/drawing/2014/main" id="{D1A5F919-AEB8-42E0-830B-E5E624E9EE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3" r="82157" b="31048"/>
          <a:stretch/>
        </p:blipFill>
        <p:spPr>
          <a:xfrm>
            <a:off x="3851920" y="4189699"/>
            <a:ext cx="1152128" cy="75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59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al 11"/>
          <p:cNvSpPr/>
          <p:nvPr/>
        </p:nvSpPr>
        <p:spPr>
          <a:xfrm>
            <a:off x="611188" y="123825"/>
            <a:ext cx="8064500" cy="39608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nl-NL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Ovaal 10"/>
          <p:cNvSpPr/>
          <p:nvPr/>
        </p:nvSpPr>
        <p:spPr>
          <a:xfrm>
            <a:off x="684213" y="663575"/>
            <a:ext cx="6048375" cy="29527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nl-NL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Ovaal 7"/>
          <p:cNvSpPr/>
          <p:nvPr/>
        </p:nvSpPr>
        <p:spPr>
          <a:xfrm>
            <a:off x="827088" y="1131888"/>
            <a:ext cx="3600450" cy="20161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nl-NL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678" name="Tekstvak 12"/>
          <p:cNvSpPr txBox="1">
            <a:spLocks noChangeArrowheads="1"/>
          </p:cNvSpPr>
          <p:nvPr/>
        </p:nvSpPr>
        <p:spPr bwMode="auto">
          <a:xfrm>
            <a:off x="1258888" y="1851025"/>
            <a:ext cx="26654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altLang="nl-NL" b="1"/>
              <a:t>COMFORT</a:t>
            </a:r>
          </a:p>
          <a:p>
            <a:pPr algn="ctr" eaLnBrk="1" hangingPunct="1"/>
            <a:r>
              <a:rPr lang="nl-NL" altLang="nl-NL" b="1"/>
              <a:t>ZONE</a:t>
            </a:r>
          </a:p>
        </p:txBody>
      </p:sp>
      <p:sp>
        <p:nvSpPr>
          <p:cNvPr id="28679" name="Tekstvak 13"/>
          <p:cNvSpPr txBox="1">
            <a:spLocks noChangeArrowheads="1"/>
          </p:cNvSpPr>
          <p:nvPr/>
        </p:nvSpPr>
        <p:spPr bwMode="auto">
          <a:xfrm>
            <a:off x="4427538" y="1854200"/>
            <a:ext cx="26654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altLang="nl-NL" b="1"/>
              <a:t>STRETCH</a:t>
            </a:r>
          </a:p>
          <a:p>
            <a:pPr algn="ctr" eaLnBrk="1" hangingPunct="1"/>
            <a:r>
              <a:rPr lang="nl-NL" altLang="nl-NL" b="1"/>
              <a:t>ZONE</a:t>
            </a:r>
          </a:p>
        </p:txBody>
      </p:sp>
      <p:sp>
        <p:nvSpPr>
          <p:cNvPr id="28680" name="Tekstvak 14"/>
          <p:cNvSpPr txBox="1">
            <a:spLocks noChangeArrowheads="1"/>
          </p:cNvSpPr>
          <p:nvPr/>
        </p:nvSpPr>
        <p:spPr bwMode="auto">
          <a:xfrm>
            <a:off x="7451725" y="1781175"/>
            <a:ext cx="26654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b="1"/>
              <a:t>PANIC</a:t>
            </a:r>
          </a:p>
          <a:p>
            <a:pPr eaLnBrk="1" hangingPunct="1"/>
            <a:r>
              <a:rPr lang="nl-NL" altLang="nl-NL" b="1"/>
              <a:t>ZONE</a:t>
            </a:r>
          </a:p>
        </p:txBody>
      </p:sp>
      <p:sp>
        <p:nvSpPr>
          <p:cNvPr id="16" name="PIJL-RECHTS 15"/>
          <p:cNvSpPr/>
          <p:nvPr/>
        </p:nvSpPr>
        <p:spPr>
          <a:xfrm>
            <a:off x="3635375" y="2020888"/>
            <a:ext cx="1008063" cy="23653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7" name="PIJL-RECHTS 16"/>
          <p:cNvSpPr/>
          <p:nvPr/>
        </p:nvSpPr>
        <p:spPr>
          <a:xfrm rot="10800000">
            <a:off x="6443663" y="2020888"/>
            <a:ext cx="1008062" cy="23653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14" name="Afbeelding 13" descr="Afbeelding met bloem&#10;&#10;Automatisch gegenereerde beschrijving">
            <a:extLst>
              <a:ext uri="{FF2B5EF4-FFF2-40B4-BE49-F238E27FC236}">
                <a16:creationId xmlns:a16="http://schemas.microsoft.com/office/drawing/2014/main" id="{D1A5F919-AEB8-42E0-830B-E5E624E9EE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3" r="82157" b="31048"/>
          <a:stretch/>
        </p:blipFill>
        <p:spPr>
          <a:xfrm>
            <a:off x="3851920" y="4189699"/>
            <a:ext cx="1152128" cy="75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201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De brave space </a:t>
            </a:r>
            <a:r>
              <a:rPr lang="en-US" sz="4000" b="1" dirty="0" err="1"/>
              <a:t>opzetten</a:t>
            </a:r>
            <a:endParaRPr lang="en-US" sz="3600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Wat heb je nodig om in de stretch zone te blijven?</a:t>
            </a:r>
          </a:p>
          <a:p>
            <a:r>
              <a:rPr lang="nl-NL" sz="2400" dirty="0"/>
              <a:t>Wat kan jij bieden om anderen te helpen in de stretch zone te blijven?</a:t>
            </a:r>
          </a:p>
        </p:txBody>
      </p:sp>
      <p:pic>
        <p:nvPicPr>
          <p:cNvPr id="5" name="Afbeelding 4" descr="Afbeelding met bloem&#10;&#10;Automatisch gegenereerde beschrijving">
            <a:extLst>
              <a:ext uri="{FF2B5EF4-FFF2-40B4-BE49-F238E27FC236}">
                <a16:creationId xmlns:a16="http://schemas.microsoft.com/office/drawing/2014/main" id="{D1A5F919-AEB8-42E0-830B-E5E624E9EED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3" r="82157" b="31048"/>
          <a:stretch/>
        </p:blipFill>
        <p:spPr>
          <a:xfrm>
            <a:off x="3851920" y="4189699"/>
            <a:ext cx="1152128" cy="75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45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Aangepast ontwerp">
  <a:themeElements>
    <a:clrScheme name="Aangepast 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angepast 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ngepast 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3605</TotalTime>
  <Words>162</Words>
  <Application>Microsoft Office PowerPoint</Application>
  <PresentationFormat>Diavoorstelling (16:9)</PresentationFormat>
  <Paragraphs>46</Paragraphs>
  <Slides>10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2" baseType="lpstr">
      <vt:lpstr>Arial</vt:lpstr>
      <vt:lpstr>Aangepast ontwerp</vt:lpstr>
      <vt:lpstr>Brave space</vt:lpstr>
      <vt:lpstr>PowerPoint-presentatie</vt:lpstr>
      <vt:lpstr>Brave space</vt:lpstr>
      <vt:lpstr>Brave space in de praktijk</vt:lpstr>
      <vt:lpstr>Waar begin jij?</vt:lpstr>
      <vt:lpstr>Getting comfortable with the uncomfortable</vt:lpstr>
      <vt:lpstr>PowerPoint-presentatie</vt:lpstr>
      <vt:lpstr>PowerPoint-presentatie</vt:lpstr>
      <vt:lpstr>De brave space opzetten</vt:lpstr>
      <vt:lpstr>De brave space onderhouden</vt:lpstr>
    </vt:vector>
  </TitlesOfParts>
  <Company>Echo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Preferred Customer</dc:creator>
  <cp:lastModifiedBy>Pravini Baboeram</cp:lastModifiedBy>
  <cp:revision>263</cp:revision>
  <dcterms:created xsi:type="dcterms:W3CDTF">2008-01-28T14:39:22Z</dcterms:created>
  <dcterms:modified xsi:type="dcterms:W3CDTF">2022-04-29T07:26:20Z</dcterms:modified>
</cp:coreProperties>
</file>